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300" r:id="rId2"/>
    <p:sldId id="331" r:id="rId3"/>
    <p:sldId id="317" r:id="rId4"/>
    <p:sldId id="316" r:id="rId5"/>
    <p:sldId id="299" r:id="rId6"/>
    <p:sldId id="333" r:id="rId7"/>
    <p:sldId id="306" r:id="rId8"/>
    <p:sldId id="318" r:id="rId9"/>
    <p:sldId id="332" r:id="rId10"/>
    <p:sldId id="301" r:id="rId11"/>
    <p:sldId id="334" r:id="rId12"/>
    <p:sldId id="319" r:id="rId13"/>
    <p:sldId id="320" r:id="rId14"/>
    <p:sldId id="321" r:id="rId15"/>
    <p:sldId id="329" r:id="rId16"/>
    <p:sldId id="322" r:id="rId17"/>
    <p:sldId id="330" r:id="rId18"/>
    <p:sldId id="335" r:id="rId19"/>
    <p:sldId id="323" r:id="rId20"/>
    <p:sldId id="324" r:id="rId21"/>
    <p:sldId id="325" r:id="rId22"/>
    <p:sldId id="327" r:id="rId23"/>
    <p:sldId id="328" r:id="rId24"/>
    <p:sldId id="326" r:id="rId25"/>
    <p:sldId id="336" r:id="rId26"/>
    <p:sldId id="303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32" autoAdjust="0"/>
    <p:restoredTop sz="74021" autoAdjust="0"/>
  </p:normalViewPr>
  <p:slideViewPr>
    <p:cSldViewPr snapToGrid="0">
      <p:cViewPr>
        <p:scale>
          <a:sx n="50" d="100"/>
          <a:sy n="50" d="100"/>
        </p:scale>
        <p:origin x="310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26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47424-ADA2-BD49-BF3C-425E5A93F74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A896C-8D0E-B04D-A9C9-1CE68DE33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8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4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6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3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28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53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8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82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16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22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3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8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50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3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08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81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25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49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68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71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3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09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7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18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7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37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3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7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35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40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3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3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4D07-26DA-4CB8-925F-4520FCA7245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0C797-3382-419C-B9B6-0E0D1B25B9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658102"/>
            <a:ext cx="9144000" cy="2054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7910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4D07-26DA-4CB8-925F-4520FCA7245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0C797-3382-419C-B9B6-0E0D1B25B9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348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4D07-26DA-4CB8-925F-4520FCA7245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0C797-3382-419C-B9B6-0E0D1B25B9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85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4D07-26DA-4CB8-925F-4520FCA7245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0C797-3382-419C-B9B6-0E0D1B25B9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55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4D07-26DA-4CB8-925F-4520FCA7245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0C797-3382-419C-B9B6-0E0D1B25B9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204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4D07-26DA-4CB8-925F-4520FCA7245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0C797-3382-419C-B9B6-0E0D1B25B9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42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4D07-26DA-4CB8-925F-4520FCA7245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0C797-3382-419C-B9B6-0E0D1B25B9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408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4D07-26DA-4CB8-925F-4520FCA7245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0C797-3382-419C-B9B6-0E0D1B25B9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89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4D07-26DA-4CB8-925F-4520FCA7245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0C797-3382-419C-B9B6-0E0D1B25B9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481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4D07-26DA-4CB8-925F-4520FCA7245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0C797-3382-419C-B9B6-0E0D1B25B9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273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4D07-26DA-4CB8-925F-4520FCA7245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0C797-3382-419C-B9B6-0E0D1B25B9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781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BD404D07-26DA-4CB8-925F-4520FCA72453}" type="datetimeFigureOut">
              <a:rPr lang="zh-CN" altLang="en-US" smtClean="0"/>
              <a:pPr/>
              <a:t>2018/10/12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F880C797-3382-419C-B9B6-0E0D1B25B90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3028950" cy="159657"/>
          </a:xfrm>
          <a:prstGeom prst="rect">
            <a:avLst/>
          </a:prstGeom>
          <a:solidFill>
            <a:srgbClr val="005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028950" y="0"/>
            <a:ext cx="3086100" cy="159657"/>
          </a:xfrm>
          <a:prstGeom prst="rect">
            <a:avLst/>
          </a:prstGeom>
          <a:solidFill>
            <a:srgbClr val="007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115050" y="0"/>
            <a:ext cx="3028950" cy="159657"/>
          </a:xfrm>
          <a:prstGeom prst="rect">
            <a:avLst/>
          </a:prstGeom>
          <a:solidFill>
            <a:srgbClr val="00A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159657"/>
            <a:ext cx="9144000" cy="2054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621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883223" y="2290980"/>
            <a:ext cx="75584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No Metrics Are Perfect:</a:t>
            </a:r>
          </a:p>
          <a:p>
            <a:pPr algn="ctr"/>
            <a:r>
              <a:rPr lang="en-US" altLang="zh-CN" sz="2800" dirty="0" smtClean="0"/>
              <a:t>Adversarial Reward Learning for Visual Storytelling</a:t>
            </a:r>
            <a:endParaRPr lang="en-US" altLang="zh-CN" sz="2800" dirty="0"/>
          </a:p>
        </p:txBody>
      </p:sp>
      <p:sp>
        <p:nvSpPr>
          <p:cNvPr id="6" name="文本框 8"/>
          <p:cNvSpPr txBox="1"/>
          <p:nvPr/>
        </p:nvSpPr>
        <p:spPr>
          <a:xfrm>
            <a:off x="7000021" y="6177094"/>
            <a:ext cx="1441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王瑞泽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18210860032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19567" y="3292554"/>
            <a:ext cx="6685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NimbusRomNo9L" charset="0"/>
              </a:rPr>
              <a:t>Xin Wang</a:t>
            </a:r>
            <a:r>
              <a:rPr lang="en-US" altLang="zh-CN" sz="900" dirty="0">
                <a:solidFill>
                  <a:srgbClr val="00007F"/>
                </a:solidFill>
                <a:latin typeface="CMSY8" charset="0"/>
              </a:rPr>
              <a:t>∗</a:t>
            </a:r>
            <a:r>
              <a:rPr lang="en-US" altLang="zh-CN" sz="1400" dirty="0">
                <a:latin typeface="NimbusRomNo9L" charset="0"/>
              </a:rPr>
              <a:t>, </a:t>
            </a:r>
            <a:r>
              <a:rPr lang="en-US" altLang="zh-CN" sz="1400" dirty="0" err="1">
                <a:latin typeface="NimbusRomNo9L" charset="0"/>
              </a:rPr>
              <a:t>Wenhu</a:t>
            </a:r>
            <a:r>
              <a:rPr lang="en-US" altLang="zh-CN" sz="1400" dirty="0">
                <a:latin typeface="NimbusRomNo9L" charset="0"/>
              </a:rPr>
              <a:t> Chen</a:t>
            </a:r>
            <a:r>
              <a:rPr lang="en-US" altLang="zh-CN" sz="900" dirty="0">
                <a:latin typeface="CMSY8" charset="0"/>
              </a:rPr>
              <a:t>∗</a:t>
            </a:r>
            <a:r>
              <a:rPr lang="en-US" altLang="zh-CN" sz="1400" dirty="0">
                <a:latin typeface="NimbusRomNo9L" charset="0"/>
              </a:rPr>
              <a:t>, Yuan-Fang Wang , William Yang Wang </a:t>
            </a:r>
            <a:endParaRPr lang="en-US" altLang="zh-CN" sz="1400" dirty="0" smtClean="0">
              <a:latin typeface="NimbusRomNo9L" charset="0"/>
            </a:endParaRPr>
          </a:p>
          <a:p>
            <a:pPr algn="ctr"/>
            <a:r>
              <a:rPr lang="en-US" altLang="zh-CN" sz="1400" dirty="0" smtClean="0">
                <a:latin typeface="NimbusRomNo9L" charset="0"/>
              </a:rPr>
              <a:t>University </a:t>
            </a:r>
            <a:r>
              <a:rPr lang="en-US" altLang="zh-CN" sz="1400" dirty="0">
                <a:latin typeface="NimbusRomNo9L" charset="0"/>
              </a:rPr>
              <a:t>of California, Santa Barbara </a:t>
            </a:r>
            <a:endParaRPr lang="en-US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4049920" y="3823588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CN" dirty="0">
                <a:solidFill>
                  <a:srgbClr val="191919"/>
                </a:solidFill>
                <a:latin typeface="PingFang SC" charset="-122"/>
              </a:rPr>
              <a:t>ACL 2018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612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/>
              <a:t>Motivation</a:t>
            </a:r>
            <a:endParaRPr lang="en-US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17" y="3829453"/>
            <a:ext cx="3431907" cy="259211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23117" y="1487643"/>
            <a:ext cx="75922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Due </a:t>
            </a:r>
            <a:r>
              <a:rPr kumimoji="1" lang="en-US" altLang="zh-CN" dirty="0"/>
              <a:t>to the </a:t>
            </a:r>
            <a:r>
              <a:rPr kumimoji="1" lang="en-US" altLang="zh-CN" dirty="0" smtClean="0"/>
              <a:t>limitations </a:t>
            </a:r>
            <a:r>
              <a:rPr kumimoji="1" lang="en-US" altLang="zh-CN" dirty="0"/>
              <a:t>of </a:t>
            </a:r>
            <a:r>
              <a:rPr kumimoji="1" lang="en-US" altLang="zh-CN" dirty="0" smtClean="0"/>
              <a:t>automatic </a:t>
            </a:r>
            <a:r>
              <a:rPr kumimoji="1" lang="en-US" altLang="zh-CN" dirty="0"/>
              <a:t>metrics on evaluating story </a:t>
            </a:r>
            <a:r>
              <a:rPr kumimoji="1" lang="en-US" altLang="zh-CN" dirty="0" smtClean="0"/>
              <a:t>quality</a:t>
            </a:r>
            <a:r>
              <a:rPr kumimoji="1" lang="en-US" altLang="zh-CN" dirty="0"/>
              <a:t>, reinforcement learning methods with hand-crafted rewards </a:t>
            </a:r>
            <a:r>
              <a:rPr kumimoji="1" lang="en-US" altLang="zh-CN" dirty="0" smtClean="0"/>
              <a:t>are either too biased or too sparse.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In order to resolve the strong bias brought by hand-crafted rewards and produce more human-like stories, this paper propose an Adversarial Reward Learning (AREL) framework.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b="56367"/>
          <a:stretch/>
        </p:blipFill>
        <p:spPr>
          <a:xfrm>
            <a:off x="4834443" y="4129254"/>
            <a:ext cx="3680907" cy="14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5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894" y="415002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Outlines</a:t>
            </a:r>
            <a:endParaRPr lang="en-US" sz="3600" b="1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349135" y="1479665"/>
            <a:ext cx="8562109" cy="3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99009" y="1512766"/>
            <a:ext cx="8505839" cy="690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Background 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Related Work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Motivation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Experiments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Conclusion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endParaRPr lang="en-US" altLang="zh-CN" sz="20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0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4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/>
              <a:t>Model</a:t>
            </a:r>
            <a:endParaRPr lang="en-US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60" y="1690689"/>
            <a:ext cx="6042079" cy="383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9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Model </a:t>
            </a:r>
            <a:r>
              <a:rPr lang="mr-IN" altLang="zh-CN" sz="2800" b="1" dirty="0" smtClean="0"/>
              <a:t>–</a:t>
            </a:r>
            <a:r>
              <a:rPr lang="en-US" altLang="zh-CN" sz="2800" b="1" dirty="0" smtClean="0"/>
              <a:t> policy model</a:t>
            </a:r>
            <a:endParaRPr lang="en-US" sz="36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00625"/>
            <a:ext cx="4362079" cy="49082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651" y="2195304"/>
            <a:ext cx="3446079" cy="34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5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Model </a:t>
            </a:r>
            <a:r>
              <a:rPr lang="mr-IN" altLang="zh-CN" sz="2800" b="1" dirty="0" smtClean="0"/>
              <a:t>–</a:t>
            </a:r>
            <a:r>
              <a:rPr lang="en-US" altLang="zh-CN" sz="2800" b="1" dirty="0" smtClean="0"/>
              <a:t> reward model</a:t>
            </a:r>
            <a:endParaRPr lang="en-US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92643"/>
            <a:ext cx="4546600" cy="4851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714" y="2818206"/>
            <a:ext cx="3718710" cy="160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5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Model </a:t>
            </a:r>
            <a:r>
              <a:rPr lang="mr-IN" altLang="zh-CN" sz="2800" b="1" dirty="0" smtClean="0"/>
              <a:t>–</a:t>
            </a:r>
            <a:r>
              <a:rPr lang="en-US" altLang="zh-CN" sz="2800" b="1" dirty="0" smtClean="0"/>
              <a:t> training</a:t>
            </a:r>
            <a:endParaRPr lang="en-US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1266986"/>
            <a:ext cx="7099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4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Model </a:t>
            </a:r>
            <a:r>
              <a:rPr lang="mr-IN" altLang="zh-CN" sz="2800" b="1" dirty="0" smtClean="0"/>
              <a:t>–</a:t>
            </a:r>
            <a:r>
              <a:rPr lang="en-US" altLang="zh-CN" sz="2800" b="1" dirty="0" smtClean="0"/>
              <a:t> training</a:t>
            </a:r>
            <a:endParaRPr lang="en-US" sz="36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9308592" y="5567918"/>
            <a:ext cx="3114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Reward Boltzmann Distribution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838" y="5937250"/>
            <a:ext cx="4267200" cy="1841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497095"/>
            <a:ext cx="5486400" cy="838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8650" y="1773239"/>
            <a:ext cx="3420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</a:t>
            </a:r>
            <a:r>
              <a:rPr lang="en-US" altLang="zh-CN" sz="2000" dirty="0" smtClean="0"/>
              <a:t>dversarial </a:t>
            </a:r>
            <a:r>
              <a:rPr lang="en-US" altLang="zh-CN" sz="2000" dirty="0"/>
              <a:t>objective function </a:t>
            </a:r>
            <a:r>
              <a:rPr kumimoji="1" lang="en-US" altLang="zh-CN" sz="2000" dirty="0" smtClean="0"/>
              <a:t>:</a:t>
            </a:r>
            <a:endParaRPr lang="en-US" altLang="zh-CN" sz="20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8592" y="2154195"/>
            <a:ext cx="4013200" cy="762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304144" y="3330539"/>
            <a:ext cx="448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p</a:t>
            </a:r>
            <a:r>
              <a:rPr kumimoji="1" lang="en-US" altLang="zh-CN" baseline="-25000" dirty="0" err="1" smtClean="0"/>
              <a:t>e</a:t>
            </a:r>
            <a:r>
              <a:rPr kumimoji="1" lang="en-US" altLang="zh-CN" dirty="0" smtClean="0"/>
              <a:t> : Empirical </a:t>
            </a:r>
            <a:r>
              <a:rPr kumimoji="1" lang="en-US" altLang="zh-CN" dirty="0"/>
              <a:t>distribution of </a:t>
            </a:r>
            <a:r>
              <a:rPr kumimoji="1" lang="en-US" altLang="zh-CN" dirty="0" smtClean="0"/>
              <a:t>the training-data 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304144" y="4026211"/>
            <a:ext cx="219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π</a:t>
            </a:r>
            <a:r>
              <a:rPr lang="en-US" altLang="zh-CN" baseline="-25000" dirty="0" smtClean="0"/>
              <a:t>β</a:t>
            </a:r>
            <a:r>
              <a:rPr lang="en-US" altLang="zh-CN" dirty="0" smtClean="0"/>
              <a:t>: Policy distribution</a:t>
            </a:r>
            <a:endParaRPr lang="en-US" altLang="zh-CN" dirty="0"/>
          </a:p>
        </p:txBody>
      </p:sp>
      <p:sp>
        <p:nvSpPr>
          <p:cNvPr id="17" name="文本框 16"/>
          <p:cNvSpPr txBox="1"/>
          <p:nvPr/>
        </p:nvSpPr>
        <p:spPr>
          <a:xfrm>
            <a:off x="1304144" y="3656879"/>
            <a:ext cx="438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p</a:t>
            </a:r>
            <a:r>
              <a:rPr kumimoji="1" lang="en-US" altLang="zh-CN" baseline="-25000" dirty="0" err="1" smtClean="0"/>
              <a:t>θ</a:t>
            </a:r>
            <a:r>
              <a:rPr kumimoji="1" lang="en-US" altLang="zh-CN" dirty="0" smtClean="0"/>
              <a:t>: </a:t>
            </a:r>
            <a:r>
              <a:rPr kumimoji="1" lang="en-US" altLang="zh-CN" dirty="0"/>
              <a:t>Reward Boltzmann </a:t>
            </a:r>
            <a:r>
              <a:rPr kumimoji="1" lang="en-US" altLang="zh-CN" dirty="0" smtClean="0"/>
              <a:t>Distribution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89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Model </a:t>
            </a:r>
            <a:r>
              <a:rPr lang="mr-IN" altLang="zh-CN" sz="2800" b="1" dirty="0" smtClean="0"/>
              <a:t>–</a:t>
            </a:r>
            <a:r>
              <a:rPr lang="en-US" altLang="zh-CN" sz="2800" b="1" dirty="0" smtClean="0"/>
              <a:t> training</a:t>
            </a:r>
            <a:endParaRPr lang="en-US" sz="36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197" y="2146352"/>
            <a:ext cx="5486400" cy="838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5920" y="2146352"/>
            <a:ext cx="307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adversarial objective function </a:t>
            </a:r>
            <a:r>
              <a:rPr kumimoji="1" lang="en-US" altLang="zh-CN" dirty="0" smtClean="0"/>
              <a:t>:</a:t>
            </a: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197" y="3812282"/>
            <a:ext cx="4151502" cy="51773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00" y="897552"/>
            <a:ext cx="4013200" cy="76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9197" y="2794041"/>
            <a:ext cx="4151502" cy="89023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371" y="4980539"/>
            <a:ext cx="5089979" cy="15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00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894" y="415002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Outlines</a:t>
            </a:r>
            <a:endParaRPr lang="en-US" sz="3600" b="1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349135" y="1479665"/>
            <a:ext cx="8562109" cy="3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99009" y="1512766"/>
            <a:ext cx="8505839" cy="690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Background 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Related Work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Motivation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Experiments</a:t>
            </a:r>
            <a:endParaRPr lang="en-US" altLang="zh-CN" sz="2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Conclusion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endParaRPr lang="en-US" altLang="zh-CN" sz="20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0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30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/>
              <a:t>Experiment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setup</a:t>
            </a:r>
            <a:endParaRPr lang="en-US" sz="3600" b="1" dirty="0"/>
          </a:p>
        </p:txBody>
      </p:sp>
      <p:sp>
        <p:nvSpPr>
          <p:cNvPr id="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2000" y="1439999"/>
            <a:ext cx="7886700" cy="4832213"/>
          </a:xfrm>
        </p:spPr>
        <p:txBody>
          <a:bodyPr vert="horz"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/>
              <a:t> </a:t>
            </a:r>
            <a:r>
              <a:rPr lang="en-US" altLang="zh-CN" sz="2400" dirty="0" smtClean="0"/>
              <a:t>Dataset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detail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information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400" dirty="0"/>
              <a:t>VIST Dataset </a:t>
            </a:r>
            <a:r>
              <a:rPr lang="en-US" altLang="zh-CN" sz="2400" dirty="0" smtClean="0"/>
              <a:t>(</a:t>
            </a:r>
            <a:r>
              <a:rPr lang="en-US" altLang="zh-CN" sz="2400" dirty="0"/>
              <a:t>Huang et al., 2016) is the first dataset for </a:t>
            </a:r>
            <a:r>
              <a:rPr lang="en-US" altLang="zh-CN" sz="2400" dirty="0" smtClean="0"/>
              <a:t>visual storytelling.</a:t>
            </a:r>
          </a:p>
          <a:p>
            <a:pPr marL="0" indent="0">
              <a:buNone/>
            </a:pPr>
            <a:r>
              <a:rPr lang="en-US" altLang="zh-CN" sz="2400" dirty="0"/>
              <a:t>The dataset is split as training, validation, and test following 80%:10%:10</a:t>
            </a:r>
            <a:r>
              <a:rPr lang="en-US" altLang="zh-CN" sz="2400" dirty="0" smtClean="0"/>
              <a:t>%.</a:t>
            </a:r>
          </a:p>
          <a:p>
            <a:pPr marL="0" indent="0">
              <a:buNone/>
            </a:pPr>
            <a:r>
              <a:rPr lang="en-US" altLang="zh-CN" sz="2400" dirty="0" smtClean="0"/>
              <a:t>After filtering </a:t>
            </a:r>
            <a:r>
              <a:rPr lang="en-US" altLang="zh-CN" sz="2400" dirty="0"/>
              <a:t>the broken </a:t>
            </a:r>
            <a:r>
              <a:rPr lang="en-US" altLang="zh-CN" sz="2400" dirty="0" smtClean="0"/>
              <a:t>images, </a:t>
            </a:r>
            <a:r>
              <a:rPr lang="en-US" altLang="zh-CN" sz="2400" dirty="0"/>
              <a:t>there are 40,098 training, 4,988 validation, and 5,050 testing samples. Each sample contains one story that describes 5 selected images from a photo </a:t>
            </a:r>
            <a:r>
              <a:rPr lang="en-US" altLang="zh-CN" sz="2400" dirty="0" smtClean="0"/>
              <a:t>album.</a:t>
            </a:r>
          </a:p>
          <a:p>
            <a:pPr marL="0" indent="0">
              <a:buNone/>
            </a:pPr>
            <a:r>
              <a:rPr lang="en-US" altLang="zh-CN" sz="2400" dirty="0" smtClean="0"/>
              <a:t>The </a:t>
            </a:r>
            <a:r>
              <a:rPr lang="en-US" altLang="zh-CN" sz="2400" dirty="0"/>
              <a:t>total </a:t>
            </a:r>
            <a:r>
              <a:rPr lang="en-US" altLang="zh-CN" sz="2400" dirty="0" smtClean="0"/>
              <a:t>image </a:t>
            </a:r>
            <a:r>
              <a:rPr lang="en-US" altLang="zh-CN" sz="2400" dirty="0"/>
              <a:t>files size is 320G, and </a:t>
            </a:r>
            <a:r>
              <a:rPr lang="en-US" altLang="zh-CN" sz="2400" dirty="0" smtClean="0"/>
              <a:t>the total </a:t>
            </a:r>
            <a:r>
              <a:rPr lang="en-US" altLang="zh-CN" sz="2400" dirty="0"/>
              <a:t>t</a:t>
            </a:r>
            <a:r>
              <a:rPr lang="en-US" altLang="zh-CN" sz="2400" dirty="0" smtClean="0"/>
              <a:t>ext annotation files size is 310M.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8017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894" y="415002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Outlines</a:t>
            </a:r>
            <a:endParaRPr lang="en-US" sz="3600" b="1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349135" y="1479665"/>
            <a:ext cx="8562109" cy="3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99009" y="1512766"/>
            <a:ext cx="8505839" cy="690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Background 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Related Work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Motivation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Experiments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Conclusion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endParaRPr lang="en-US" altLang="zh-CN" sz="20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0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64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Experiment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setup</a:t>
            </a:r>
            <a:endParaRPr lang="en-US" sz="3600" b="1" dirty="0"/>
          </a:p>
        </p:txBody>
      </p:sp>
      <p:sp>
        <p:nvSpPr>
          <p:cNvPr id="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2000" y="1440000"/>
            <a:ext cx="7886700" cy="4351338"/>
          </a:xfrm>
        </p:spPr>
        <p:txBody>
          <a:bodyPr vert="horz"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Evaluation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metrics</a:t>
            </a:r>
          </a:p>
          <a:p>
            <a:pPr lvl="1"/>
            <a:r>
              <a:rPr lang="en-GB" altLang="zh-CN" sz="20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BLEU (B-1,B-2,B-3,B-4)</a:t>
            </a:r>
            <a:endParaRPr lang="en-GB" altLang="zh-CN" sz="2000" dirty="0">
              <a:latin typeface="Cambria Math" panose="02040503050406030204" pitchFamily="18" charset="0"/>
              <a:ea typeface="Cambria Math" panose="02040503050406030204" pitchFamily="18" charset="0"/>
              <a:cs typeface="Arial Unicode MS" panose="020B0604020202020204" pitchFamily="34" charset="-122"/>
            </a:endParaRPr>
          </a:p>
          <a:p>
            <a:pPr lvl="1"/>
            <a:r>
              <a:rPr lang="en-GB" altLang="zh-CN" sz="20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ROUGE</a:t>
            </a:r>
          </a:p>
          <a:p>
            <a:pPr lvl="1"/>
            <a:r>
              <a:rPr lang="en-GB" altLang="zh-CN" sz="2000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CIDEr</a:t>
            </a:r>
            <a:endParaRPr lang="en-GB" altLang="zh-CN" sz="2000" dirty="0" smtClean="0">
              <a:latin typeface="Cambria Math" panose="02040503050406030204" pitchFamily="18" charset="0"/>
              <a:ea typeface="Cambria Math" panose="02040503050406030204" pitchFamily="18" charset="0"/>
              <a:cs typeface="Arial Unicode MS" panose="020B0604020202020204" pitchFamily="34" charset="-122"/>
            </a:endParaRPr>
          </a:p>
          <a:p>
            <a:pPr lvl="1"/>
            <a:r>
              <a:rPr lang="en-GB" altLang="zh-CN" sz="20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METEOR</a:t>
            </a:r>
            <a:endParaRPr lang="en-GB" altLang="zh-CN" sz="2000" dirty="0">
              <a:latin typeface="Cambria Math" panose="02040503050406030204" pitchFamily="18" charset="0"/>
              <a:ea typeface="Cambria Math" panose="02040503050406030204" pitchFamily="18" charset="0"/>
              <a:cs typeface="Arial Unicode MS" panose="020B0604020202020204" pitchFamily="34" charset="-122"/>
            </a:endParaRPr>
          </a:p>
        </p:txBody>
      </p:sp>
      <p:sp>
        <p:nvSpPr>
          <p:cNvPr id="5" name="Vertical Text Placeholder 2"/>
          <p:cNvSpPr txBox="1">
            <a:spLocks/>
          </p:cNvSpPr>
          <p:nvPr/>
        </p:nvSpPr>
        <p:spPr>
          <a:xfrm>
            <a:off x="628650" y="1690689"/>
            <a:ext cx="7886700" cy="4976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endParaRPr kumimoji="1" lang="zh-CN" altLang="en-US" sz="2400" dirty="0"/>
          </a:p>
        </p:txBody>
      </p:sp>
      <p:sp>
        <p:nvSpPr>
          <p:cNvPr id="6" name="Vertical Text Placeholder 2"/>
          <p:cNvSpPr txBox="1">
            <a:spLocks/>
          </p:cNvSpPr>
          <p:nvPr/>
        </p:nvSpPr>
        <p:spPr>
          <a:xfrm>
            <a:off x="628650" y="316878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en-US" altLang="zh-CN" sz="2400" smtClean="0"/>
              <a:t>Baselines</a:t>
            </a:r>
            <a:endParaRPr lang="en-US" altLang="zh-CN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563" y="3613359"/>
            <a:ext cx="5972176" cy="156195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8118" y="5103873"/>
            <a:ext cx="86130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/>
              <a:t>F</a:t>
            </a:r>
            <a:r>
              <a:rPr lang="en-GB" altLang="zh-CN" sz="2000" dirty="0" smtClean="0"/>
              <a:t>rom:</a:t>
            </a:r>
          </a:p>
          <a:p>
            <a:pPr lvl="1"/>
            <a:r>
              <a:rPr lang="en-GB" altLang="zh-CN" dirty="0" smtClean="0"/>
              <a:t>Visual </a:t>
            </a:r>
            <a:r>
              <a:rPr lang="en-GB" altLang="zh-CN" dirty="0"/>
              <a:t>storytelling(Huang et al., 2016</a:t>
            </a:r>
            <a:r>
              <a:rPr lang="en-GB" altLang="zh-CN" dirty="0" smtClean="0"/>
              <a:t>)</a:t>
            </a:r>
          </a:p>
          <a:p>
            <a:pPr lvl="1"/>
            <a:r>
              <a:rPr lang="en-GB" altLang="zh-CN" dirty="0"/>
              <a:t>Hierarchically-Attentive RNN for Album Summarization and Storytelling(Yu et al., 2017</a:t>
            </a:r>
            <a:r>
              <a:rPr lang="en-GB" altLang="zh-CN" dirty="0" smtClean="0"/>
              <a:t>)</a:t>
            </a:r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205860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/>
              <a:t>Experimental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results</a:t>
            </a:r>
            <a:endParaRPr lang="en-US" sz="3600" b="1" dirty="0"/>
          </a:p>
        </p:txBody>
      </p:sp>
      <p:sp>
        <p:nvSpPr>
          <p:cNvPr id="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2000" y="1440000"/>
            <a:ext cx="7886700" cy="460238"/>
          </a:xfrm>
        </p:spPr>
        <p:txBody>
          <a:bodyPr vert="horz"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Quantitative </a:t>
            </a:r>
            <a:r>
              <a:rPr lang="en-US" altLang="zh-CN" sz="2400" dirty="0" smtClean="0"/>
              <a:t>results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476" y="1900238"/>
            <a:ext cx="4077047" cy="445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/>
              <a:t>Experimental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results</a:t>
            </a:r>
            <a:endParaRPr lang="en-US" sz="3600" b="1" dirty="0"/>
          </a:p>
        </p:txBody>
      </p:sp>
      <p:sp>
        <p:nvSpPr>
          <p:cNvPr id="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2000" y="1440000"/>
            <a:ext cx="7886700" cy="460238"/>
          </a:xfrm>
        </p:spPr>
        <p:txBody>
          <a:bodyPr vert="horz"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Quantitative </a:t>
            </a:r>
            <a:r>
              <a:rPr lang="en-US" altLang="zh-CN" sz="2400" dirty="0" smtClean="0"/>
              <a:t>results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17" y="1933488"/>
            <a:ext cx="6035041" cy="479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3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/>
              <a:t>Experimental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results</a:t>
            </a:r>
            <a:endParaRPr lang="en-US" sz="3600" b="1" dirty="0"/>
          </a:p>
        </p:txBody>
      </p:sp>
      <p:sp>
        <p:nvSpPr>
          <p:cNvPr id="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2000" y="1440000"/>
            <a:ext cx="7886700" cy="460238"/>
          </a:xfrm>
        </p:spPr>
        <p:txBody>
          <a:bodyPr vert="horz"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Quantitative </a:t>
            </a:r>
            <a:r>
              <a:rPr lang="en-US" altLang="zh-CN" sz="2400" dirty="0" smtClean="0"/>
              <a:t>results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00" y="2765563"/>
            <a:ext cx="4013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6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/>
              <a:t>Experimental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results</a:t>
            </a:r>
            <a:endParaRPr lang="en-US" sz="3600" b="1" dirty="0"/>
          </a:p>
        </p:txBody>
      </p:sp>
      <p:sp>
        <p:nvSpPr>
          <p:cNvPr id="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2000" y="1440000"/>
            <a:ext cx="7886700" cy="460238"/>
          </a:xfrm>
        </p:spPr>
        <p:txBody>
          <a:bodyPr vert="horz"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Qualitative results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8" y="2030749"/>
            <a:ext cx="8212999" cy="385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7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894" y="415002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Outlines</a:t>
            </a:r>
            <a:endParaRPr lang="en-US" sz="3600" b="1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349135" y="1479665"/>
            <a:ext cx="8562109" cy="3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99009" y="1512766"/>
            <a:ext cx="8505839" cy="690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Background 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Related Work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Motivation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Experiments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Conclusion</a:t>
            </a:r>
            <a:endParaRPr lang="en-US" altLang="zh-CN" sz="2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endParaRPr lang="en-US" altLang="zh-CN" sz="20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0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95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Conclusion</a:t>
            </a:r>
            <a:endParaRPr lang="en-US" sz="3600" b="1" dirty="0"/>
          </a:p>
        </p:txBody>
      </p:sp>
      <p:sp>
        <p:nvSpPr>
          <p:cNvPr id="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690689"/>
            <a:ext cx="7886700" cy="3161029"/>
          </a:xfrm>
        </p:spPr>
        <p:txBody>
          <a:bodyPr vert="horz"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sz="2400" dirty="0" smtClean="0"/>
              <a:t>Propose </a:t>
            </a:r>
            <a:r>
              <a:rPr lang="en-US" sz="2400" dirty="0"/>
              <a:t>an adversarial reward learning framework and </a:t>
            </a:r>
            <a:r>
              <a:rPr lang="en-US" altLang="zh-CN" sz="2400" dirty="0"/>
              <a:t>achieve the state-of-the-art results on automatic metrics.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Empirically </a:t>
            </a:r>
            <a:r>
              <a:rPr lang="en-US" altLang="zh-CN" sz="2400" dirty="0"/>
              <a:t>analyze the limitations of the automatic metrics for story evaluation, no metrics are perfect</a:t>
            </a:r>
            <a:r>
              <a:rPr lang="en-US" altLang="zh-CN" sz="2400" dirty="0" smtClean="0"/>
              <a:t>.</a:t>
            </a:r>
            <a:endParaRPr lang="en-US" sz="2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sz="2400" dirty="0" smtClean="0"/>
              <a:t>Design </a:t>
            </a:r>
            <a:r>
              <a:rPr lang="en-US" sz="2400" dirty="0"/>
              <a:t>and perform a comprehensive human evaluation via Amazon Mechanical Turk, which demonstrates the superiority of the generated stories of our method on </a:t>
            </a:r>
            <a:r>
              <a:rPr lang="en-US" sz="2400" dirty="0" smtClean="0"/>
              <a:t>relevance</a:t>
            </a:r>
            <a:r>
              <a:rPr lang="en-US" sz="2400" dirty="0"/>
              <a:t>, expressiveness, and concreteness.</a:t>
            </a:r>
          </a:p>
        </p:txBody>
      </p:sp>
      <p:sp>
        <p:nvSpPr>
          <p:cNvPr id="5" name="Vertical Text Placeholder 2"/>
          <p:cNvSpPr txBox="1">
            <a:spLocks/>
          </p:cNvSpPr>
          <p:nvPr/>
        </p:nvSpPr>
        <p:spPr>
          <a:xfrm>
            <a:off x="628650" y="1690689"/>
            <a:ext cx="7886700" cy="4976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0947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/>
              <a:t>Outline</a:t>
            </a:r>
            <a:endParaRPr lang="en-US" sz="3600" b="1" dirty="0"/>
          </a:p>
        </p:txBody>
      </p:sp>
      <p:sp>
        <p:nvSpPr>
          <p:cNvPr id="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2000" y="1440000"/>
            <a:ext cx="7886700" cy="4351338"/>
          </a:xfrm>
        </p:spPr>
        <p:txBody>
          <a:bodyPr vert="horz"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endParaRPr kumimoji="1" lang="en-US" altLang="zh-CN" sz="2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sz="2400" dirty="0" smtClean="0"/>
              <a:t>Background for visual storytelling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003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Background</a:t>
            </a:r>
            <a:endParaRPr lang="en-US" sz="3600" b="1" dirty="0"/>
          </a:p>
        </p:txBody>
      </p:sp>
      <p:sp>
        <p:nvSpPr>
          <p:cNvPr id="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2000" y="1440000"/>
            <a:ext cx="7886700" cy="4351338"/>
          </a:xfrm>
        </p:spPr>
        <p:txBody>
          <a:bodyPr vert="horz"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endParaRPr kumimoji="1" lang="en-US" altLang="zh-CN" sz="2400" dirty="0"/>
          </a:p>
          <a:p>
            <a:pPr>
              <a:buFont typeface="Wingdings" panose="05000000000000000000" pitchFamily="2" charset="2"/>
              <a:buChar char="n"/>
            </a:pPr>
            <a:endParaRPr 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677334" y="1634069"/>
            <a:ext cx="8127999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Visual </a:t>
            </a:r>
            <a:r>
              <a:rPr lang="en-US" altLang="zh-CN" sz="2400" dirty="0"/>
              <a:t>storytelling is a challenging and important task in </a:t>
            </a:r>
            <a:r>
              <a:rPr lang="en-US" altLang="zh-CN" sz="2400" dirty="0" smtClean="0"/>
              <a:t>AI that </a:t>
            </a:r>
            <a:r>
              <a:rPr lang="en-US" altLang="zh-CN" sz="2400" dirty="0"/>
              <a:t>connects </a:t>
            </a:r>
            <a:r>
              <a:rPr lang="en-US" altLang="zh-CN" sz="2400" dirty="0" smtClean="0"/>
              <a:t>CV </a:t>
            </a:r>
            <a:r>
              <a:rPr lang="en-US" altLang="zh-CN" sz="2400" dirty="0"/>
              <a:t>and </a:t>
            </a:r>
            <a:r>
              <a:rPr lang="en-US" altLang="zh-CN" sz="2400" dirty="0" smtClean="0"/>
              <a:t>NLP.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Most </a:t>
            </a:r>
            <a:r>
              <a:rPr lang="en-US" altLang="zh-CN" sz="2400" dirty="0"/>
              <a:t>of the current visual to language work focuses on the direct, literal description of images </a:t>
            </a:r>
            <a:r>
              <a:rPr lang="en-US" altLang="zh-CN" sz="2400" dirty="0" smtClean="0"/>
              <a:t>content (Image Caption), </a:t>
            </a:r>
            <a:r>
              <a:rPr lang="en-US" altLang="zh-CN" sz="2400" dirty="0"/>
              <a:t>it is far from the capabilities needed by intelligent agents for naturalistic interactions</a:t>
            </a:r>
            <a:r>
              <a:rPr lang="en-US" altLang="zh-CN" sz="2400" dirty="0" smtClean="0"/>
              <a:t>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Focusing on the task of visual </a:t>
            </a:r>
            <a:r>
              <a:rPr lang="en-US" altLang="zh-CN" sz="2400" dirty="0"/>
              <a:t>storytelling has the potential to evolve AI towards more human-like understanding</a:t>
            </a:r>
            <a:r>
              <a:rPr lang="en-US" altLang="zh-CN" sz="2400" dirty="0" smtClean="0"/>
              <a:t>.</a:t>
            </a:r>
            <a:endParaRPr lang="en-US" altLang="zh-CN" sz="22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Visual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storytelling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could </a:t>
            </a:r>
            <a:r>
              <a:rPr lang="en-US" altLang="zh-CN" sz="2400" dirty="0"/>
              <a:t>have tremendous impact in areas like virtual assistants, fully automated customer response systems, </a:t>
            </a:r>
            <a:r>
              <a:rPr lang="en-US" altLang="zh-CN" sz="2400" dirty="0" smtClean="0"/>
              <a:t>AI albums </a:t>
            </a:r>
            <a:r>
              <a:rPr lang="en-US" altLang="zh-CN" sz="24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15201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Task</a:t>
            </a:r>
            <a:endParaRPr lang="en-US" sz="3600" b="1" dirty="0"/>
          </a:p>
        </p:txBody>
      </p:sp>
      <p:sp>
        <p:nvSpPr>
          <p:cNvPr id="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2000" y="1440000"/>
            <a:ext cx="7886700" cy="1488730"/>
          </a:xfrm>
        </p:spPr>
        <p:txBody>
          <a:bodyPr vert="horz"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endParaRPr kumimoji="1" lang="en-US" altLang="zh-CN" sz="2400" dirty="0"/>
          </a:p>
          <a:p>
            <a:pPr>
              <a:buFont typeface="Wingdings" panose="05000000000000000000" pitchFamily="2" charset="2"/>
              <a:buChar char="n"/>
            </a:pPr>
            <a:endParaRPr 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777240" y="1822025"/>
            <a:ext cx="7876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Given an </a:t>
            </a:r>
            <a:r>
              <a:rPr lang="en-US" altLang="zh-CN" sz="2400" dirty="0"/>
              <a:t>album (sequential </a:t>
            </a:r>
            <a:r>
              <a:rPr lang="en-US" altLang="zh-CN" sz="2400" dirty="0" smtClean="0"/>
              <a:t>images), </a:t>
            </a:r>
            <a:r>
              <a:rPr lang="en-US" altLang="zh-CN" sz="2400" dirty="0"/>
              <a:t>generate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human </a:t>
            </a:r>
            <a:r>
              <a:rPr lang="en-US" altLang="zh-CN" sz="2400" dirty="0"/>
              <a:t>like, </a:t>
            </a:r>
            <a:r>
              <a:rPr lang="en-US" altLang="zh-CN" sz="2400" dirty="0" smtClean="0"/>
              <a:t>narrative and descriptive story</a:t>
            </a:r>
            <a:endParaRPr lang="en-US" altLang="zh-CN" sz="22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1" y="3060066"/>
            <a:ext cx="8852452" cy="23308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20" y="2914714"/>
            <a:ext cx="3602759" cy="24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0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894" y="415002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Outlines</a:t>
            </a:r>
            <a:endParaRPr lang="en-US" sz="3600" b="1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349135" y="1479665"/>
            <a:ext cx="8562109" cy="3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99009" y="1512766"/>
            <a:ext cx="8505839" cy="690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Background 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Related Work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Motivation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Experiments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Conclusion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endParaRPr lang="en-US" altLang="zh-CN" sz="20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0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4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Related</a:t>
            </a:r>
            <a:r>
              <a:rPr lang="zh-CN" altLang="en-US" sz="3600" b="1" dirty="0"/>
              <a:t> </a:t>
            </a:r>
            <a:r>
              <a:rPr lang="en-US" altLang="zh-CN" sz="3600" b="1" dirty="0" smtClean="0"/>
              <a:t>Work - </a:t>
            </a:r>
            <a:r>
              <a:rPr kumimoji="1" lang="en-US" altLang="zh-CN" sz="2800" dirty="0"/>
              <a:t>Image caption</a:t>
            </a:r>
            <a:endParaRPr lang="en-US" sz="3600" b="1" dirty="0"/>
          </a:p>
        </p:txBody>
      </p:sp>
      <p:sp>
        <p:nvSpPr>
          <p:cNvPr id="8" name="Vertical Text Placeholder 2"/>
          <p:cNvSpPr txBox="1">
            <a:spLocks/>
          </p:cNvSpPr>
          <p:nvPr/>
        </p:nvSpPr>
        <p:spPr>
          <a:xfrm>
            <a:off x="526087" y="1109505"/>
            <a:ext cx="8210550" cy="1345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zh-CN" sz="2400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dirty="0" smtClean="0"/>
              <a:t>Show </a:t>
            </a:r>
            <a:r>
              <a:rPr lang="en-US" altLang="zh-CN" sz="2400" i="1" dirty="0"/>
              <a:t>and tell: Lessons learned from the 2015 </a:t>
            </a:r>
            <a:r>
              <a:rPr lang="en-US" altLang="zh-CN" sz="2400" i="1" dirty="0" err="1"/>
              <a:t>mscoco</a:t>
            </a:r>
            <a:r>
              <a:rPr lang="en-US" altLang="zh-CN" sz="2400" i="1" dirty="0"/>
              <a:t> image captioning </a:t>
            </a:r>
            <a:r>
              <a:rPr lang="en-US" altLang="zh-CN" sz="2400" i="1" dirty="0" smtClean="0"/>
              <a:t>challenge(</a:t>
            </a:r>
            <a:r>
              <a:rPr lang="en-US" altLang="zh-CN" sz="2400" i="1" dirty="0" err="1" smtClean="0"/>
              <a:t>Vinyals</a:t>
            </a:r>
            <a:r>
              <a:rPr lang="en-US" altLang="zh-CN" sz="2400" i="1" dirty="0"/>
              <a:t>, </a:t>
            </a:r>
            <a:r>
              <a:rPr lang="en-US" altLang="zh-CN" sz="2400" i="1" dirty="0" smtClean="0"/>
              <a:t>et </a:t>
            </a:r>
            <a:r>
              <a:rPr lang="en-US" altLang="zh-CN" sz="2400" i="1" dirty="0"/>
              <a:t>al</a:t>
            </a:r>
            <a:r>
              <a:rPr lang="en-US" altLang="zh-CN" sz="2400" i="1" dirty="0" smtClean="0"/>
              <a:t>., 2017)</a:t>
            </a:r>
          </a:p>
          <a:p>
            <a:endParaRPr lang="en-US" altLang="zh-CN" sz="2400" dirty="0" smtClean="0"/>
          </a:p>
          <a:p>
            <a:pPr marL="457200" lvl="1" indent="0">
              <a:buNone/>
            </a:pPr>
            <a:endParaRPr lang="en-US" altLang="zh-CN" sz="2200" dirty="0" smtClean="0"/>
          </a:p>
          <a:p>
            <a:pPr marL="914400" lvl="1" indent="-457200">
              <a:buFont typeface="+mj-lt"/>
              <a:buAutoNum type="alphaLcPeriod"/>
            </a:pPr>
            <a:endParaRPr lang="en-US" altLang="zh-CN" sz="2200" dirty="0" smtClean="0"/>
          </a:p>
          <a:p>
            <a:pPr marL="457200" lvl="1" indent="0">
              <a:buNone/>
            </a:pPr>
            <a:endParaRPr lang="en-US" altLang="zh-CN" sz="2200" dirty="0"/>
          </a:p>
          <a:p>
            <a:pPr marL="457200" lvl="1" indent="0">
              <a:buNone/>
            </a:pPr>
            <a:endParaRPr lang="en-US" altLang="zh-CN" sz="1800" dirty="0" smtClean="0"/>
          </a:p>
          <a:p>
            <a:pPr marL="457200" lvl="1" indent="0">
              <a:buNone/>
            </a:pPr>
            <a:endParaRPr lang="en-US" altLang="zh-CN" sz="1800" dirty="0"/>
          </a:p>
          <a:p>
            <a:pPr marL="457200" lvl="1" indent="0">
              <a:buNone/>
            </a:pPr>
            <a:endParaRPr lang="en-US" altLang="zh-CN" sz="1800" dirty="0" smtClean="0"/>
          </a:p>
        </p:txBody>
      </p:sp>
      <p:pic>
        <p:nvPicPr>
          <p:cNvPr id="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8450" y="2435068"/>
            <a:ext cx="6121954" cy="352222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矩形 5"/>
          <p:cNvSpPr/>
          <p:nvPr/>
        </p:nvSpPr>
        <p:spPr>
          <a:xfrm>
            <a:off x="724491" y="5434068"/>
            <a:ext cx="4047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Google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Brain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年宣布开源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一种自动图像描述系统“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Show and Tell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 descr="COCO_val2014_00000022447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28433"/>
            <a:ext cx="4491849" cy="336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5602033" y="2325244"/>
            <a:ext cx="3214940" cy="258532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0) a man riding a wave on top of a surfboard . (p=0.040413)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a person riding a surf board on a wave (p=0.017452)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a man riding a wave on a surfboard in the ocean . (p=0.005743)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28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Image caption </a:t>
            </a:r>
            <a:r>
              <a:rPr lang="en-US" sz="3600" b="1" i="1" dirty="0" smtClean="0"/>
              <a:t>VS</a:t>
            </a:r>
            <a:r>
              <a:rPr lang="en-US" sz="3600" b="1" dirty="0" smtClean="0"/>
              <a:t> Visual Storytelling</a:t>
            </a:r>
            <a:endParaRPr lang="en-US" sz="36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234" y="1466740"/>
            <a:ext cx="4804940" cy="484106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031174" y="6427113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>
                <a:latin typeface="NimbusRomNo9L" charset="0"/>
              </a:rPr>
              <a:t>Show, Reward and Tell: Automatic Generation of Narrative Paragraph from Photo Stream by Adversarial Training </a:t>
            </a:r>
            <a:endParaRPr lang="en-US" altLang="zh-CN" sz="1050"/>
          </a:p>
        </p:txBody>
      </p:sp>
    </p:spTree>
    <p:extLst>
      <p:ext uri="{BB962C8B-B14F-4D97-AF65-F5344CB8AC3E}">
        <p14:creationId xmlns:p14="http://schemas.microsoft.com/office/powerpoint/2010/main" val="137956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894" y="415002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Outlines</a:t>
            </a:r>
            <a:endParaRPr lang="en-US" sz="3600" b="1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349135" y="1479665"/>
            <a:ext cx="8562109" cy="3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99009" y="1512766"/>
            <a:ext cx="8505839" cy="690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Background 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Related Work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Motivation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</a:t>
            </a: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Experiments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Conclusion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45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endParaRPr lang="en-US" altLang="zh-CN" sz="20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CN" sz="20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0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8680</TotalTime>
  <Words>645</Words>
  <Application>Microsoft Macintosh PowerPoint</Application>
  <PresentationFormat>全屏显示(4:3)</PresentationFormat>
  <Paragraphs>173</Paragraphs>
  <Slides>26</Slides>
  <Notes>26</Notes>
  <HiddenSlides>2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Arial Unicode MS</vt:lpstr>
      <vt:lpstr>Calibri</vt:lpstr>
      <vt:lpstr>Calibri Light</vt:lpstr>
      <vt:lpstr>Cambria Math</vt:lpstr>
      <vt:lpstr>CMSY8</vt:lpstr>
      <vt:lpstr>DengXian</vt:lpstr>
      <vt:lpstr>Mangal</vt:lpstr>
      <vt:lpstr>NimbusRomNo9L</vt:lpstr>
      <vt:lpstr>PingFang SC</vt:lpstr>
      <vt:lpstr>Wingdings</vt:lpstr>
      <vt:lpstr>等线</vt:lpstr>
      <vt:lpstr>微软雅黑</vt:lpstr>
      <vt:lpstr>Arial</vt:lpstr>
      <vt:lpstr>Office 主题​​</vt:lpstr>
      <vt:lpstr>PowerPoint 演示文稿</vt:lpstr>
      <vt:lpstr>Outlines</vt:lpstr>
      <vt:lpstr>Outline</vt:lpstr>
      <vt:lpstr>Background</vt:lpstr>
      <vt:lpstr>Task</vt:lpstr>
      <vt:lpstr>Outlines</vt:lpstr>
      <vt:lpstr>Related Work - Image caption</vt:lpstr>
      <vt:lpstr>Image caption VS Visual Storytelling</vt:lpstr>
      <vt:lpstr>Outlines</vt:lpstr>
      <vt:lpstr>Motivation</vt:lpstr>
      <vt:lpstr>Outlines</vt:lpstr>
      <vt:lpstr>Model</vt:lpstr>
      <vt:lpstr>Model – policy model</vt:lpstr>
      <vt:lpstr>Model – reward model</vt:lpstr>
      <vt:lpstr>Model – training</vt:lpstr>
      <vt:lpstr>Model – training</vt:lpstr>
      <vt:lpstr>Model – training</vt:lpstr>
      <vt:lpstr>Outlines</vt:lpstr>
      <vt:lpstr>Experiment setup</vt:lpstr>
      <vt:lpstr>Experiment setup</vt:lpstr>
      <vt:lpstr>Experimental results</vt:lpstr>
      <vt:lpstr>Experimental results</vt:lpstr>
      <vt:lpstr>Experimental results</vt:lpstr>
      <vt:lpstr>Experimental results</vt:lpstr>
      <vt:lpstr>Outlines</vt:lpstr>
      <vt:lpstr>Conclusion</vt:lpstr>
    </vt:vector>
  </TitlesOfParts>
  <Company>Microsoft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ray</cp:lastModifiedBy>
  <cp:revision>685</cp:revision>
  <dcterms:created xsi:type="dcterms:W3CDTF">2017-07-12T10:47:21Z</dcterms:created>
  <dcterms:modified xsi:type="dcterms:W3CDTF">2018-10-11T16:02:59Z</dcterms:modified>
</cp:coreProperties>
</file>